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8" r:id="rId20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3" Type="http://schemas.openxmlformats.org/officeDocument/2006/relationships/slide" Target="slides/slide8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5" name="Shape 10015"/>
        <p:cNvGrpSpPr/>
        <p:nvPr/>
      </p:nvGrpSpPr>
      <p:grpSpPr>
        <a:xfrm>
          <a:off x="0" y="0"/>
          <a:ext cx="0" cy="0"/>
          <a:chOff x="0" y="0"/>
          <a:chExt cx="0" cy="0"/>
        </a:xfrm>
      </p:grpSpPr>
      <p:sp>
        <p:nvSpPr>
          <p:cNvPr id="10016" name="Google Shape;10016;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17" name="Google Shape;10017;p83:notes"/>
          <p:cNvSpPr txBox="1"/>
          <p:nvPr>
            <p:ph idx="1" type="body"/>
          </p:nvPr>
        </p:nvSpPr>
        <p:spPr>
          <a:xfrm>
            <a:off x="935038" y="4416425"/>
            <a:ext cx="5140325" cy="4183063"/>
          </a:xfrm>
          <a:prstGeom prst="rect">
            <a:avLst/>
          </a:prstGeom>
          <a:noFill/>
          <a:ln>
            <a:noFill/>
          </a:ln>
        </p:spPr>
        <p:txBody>
          <a:bodyPr anchorCtr="0" anchor="t" bIns="45675" lIns="91375" spcFirstLastPara="1" rIns="91375" wrap="square" tIns="45675">
            <a:noAutofit/>
          </a:bodyPr>
          <a:lstStyle/>
          <a:p>
            <a:pPr indent="0" lvl="0" marL="0" rtl="0" algn="l">
              <a:spcBef>
                <a:spcPts val="0"/>
              </a:spcBef>
              <a:spcAft>
                <a:spcPts val="0"/>
              </a:spcAft>
              <a:buNone/>
            </a:pPr>
            <a:r>
              <a:rPr lang="en-US"/>
              <a:t>Meese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Listing of anticipated functions for MATOC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Activities listed also coordinated or shared as necessary with individual agencies, with RESF-1, or other parties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notesSlide" Target="../notesSlides/notesSlide83.xml"/></Relationships>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8" name="Shape 10018"/>
        <p:cNvGrpSpPr/>
        <p:nvPr/>
      </p:nvGrpSpPr>
      <p:grpSpPr>
        <a:xfrm>
          <a:off x="0" y="0"/>
          <a:ext cx="0" cy="0"/>
          <a:chOff x="0" y="0"/>
          <a:chExt cx="0" cy="0"/>
        </a:xfrm>
      </p:grpSpPr>
      <p:sp>
        <p:nvSpPr>
          <p:cNvPr id="10019" name="Google Shape;10019;p151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8000"/>
              </a:buClr>
              <a:buSzPts val="1000"/>
              <a:buFont typeface="Arial"/>
              <a:buNone/>
            </a:pPr>
            <a:fld id="{00000000-1234-1234-1234-123412341234}" type="slidenum">
              <a:rPr b="0" i="0" lang="en-US" sz="1000" u="none" cap="none" strike="noStrike">
                <a:solidFill>
                  <a:srgbClr val="FF8000"/>
                </a:solidFill>
                <a:latin typeface="Arial"/>
                <a:ea typeface="Arial"/>
                <a:cs typeface="Arial"/>
                <a:sym typeface="Arial"/>
              </a:rPr>
              <a:t>‹#›</a:t>
            </a:fld>
            <a:endParaRPr b="0" i="0" sz="1000" u="none" cap="none" strike="noStrike">
              <a:solidFill>
                <a:srgbClr val="FF8000"/>
              </a:solidFill>
              <a:latin typeface="Arial"/>
              <a:ea typeface="Arial"/>
              <a:cs typeface="Arial"/>
              <a:sym typeface="Arial"/>
            </a:endParaRPr>
          </a:p>
        </p:txBody>
      </p:sp>
      <p:sp>
        <p:nvSpPr>
          <p:cNvPr id="10020" name="Google Shape;10020;p1513"/>
          <p:cNvSpPr txBox="1"/>
          <p:nvPr>
            <p:ph type="title"/>
          </p:nvPr>
        </p:nvSpPr>
        <p:spPr>
          <a:xfrm>
            <a:off x="228600" y="228600"/>
            <a:ext cx="3048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lang="en-US" sz="1000"/>
              <a:t>Proposed MATOC Business Functions</a:t>
            </a:r>
            <a:br>
              <a:rPr b="0" lang="en-US" sz="1000"/>
            </a:br>
            <a:r>
              <a:rPr b="0" lang="en-US" sz="600"/>
              <a:t>Adapted from 2006 Volpe Study</a:t>
            </a:r>
            <a:endParaRPr b="0" sz="1200"/>
          </a:p>
        </p:txBody>
      </p:sp>
      <p:grpSp>
        <p:nvGrpSpPr>
          <p:cNvPr id="10021" name="Google Shape;10021;p1513"/>
          <p:cNvGrpSpPr/>
          <p:nvPr/>
        </p:nvGrpSpPr>
        <p:grpSpPr>
          <a:xfrm>
            <a:off x="685800" y="228600"/>
            <a:ext cx="8229600" cy="5486400"/>
            <a:chOff x="418" y="508"/>
            <a:chExt cx="4848" cy="3611"/>
          </a:xfrm>
        </p:grpSpPr>
        <p:sp>
          <p:nvSpPr>
            <p:cNvPr id="10022" name="Google Shape;10022;p1513"/>
            <p:cNvSpPr/>
            <p:nvPr/>
          </p:nvSpPr>
          <p:spPr>
            <a:xfrm>
              <a:off x="418" y="508"/>
              <a:ext cx="4848" cy="36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3" name="Google Shape;10023;p1513"/>
            <p:cNvSpPr/>
            <p:nvPr/>
          </p:nvSpPr>
          <p:spPr>
            <a:xfrm>
              <a:off x="2275" y="573"/>
              <a:ext cx="1196" cy="599"/>
            </a:xfrm>
            <a:custGeom>
              <a:rect b="b" l="l" r="r" t="t"/>
              <a:pathLst>
                <a:path extrusionOk="0" h="1198" w="2394">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4" name="Google Shape;10024;p1513"/>
            <p:cNvSpPr/>
            <p:nvPr/>
          </p:nvSpPr>
          <p:spPr>
            <a:xfrm>
              <a:off x="2275" y="573"/>
              <a:ext cx="1196" cy="599"/>
            </a:xfrm>
            <a:custGeom>
              <a:rect b="b" l="l" r="r" t="t"/>
              <a:pathLst>
                <a:path extrusionOk="0" h="1198" w="2394">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5" name="Google Shape;10025;p1513"/>
            <p:cNvSpPr/>
            <p:nvPr/>
          </p:nvSpPr>
          <p:spPr>
            <a:xfrm>
              <a:off x="2218" y="516"/>
              <a:ext cx="1197" cy="599"/>
            </a:xfrm>
            <a:custGeom>
              <a:rect b="b" l="l" r="r" t="t"/>
              <a:pathLst>
                <a:path extrusionOk="0" h="1198" w="2393">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26" name="Google Shape;10026;p1513"/>
            <p:cNvSpPr/>
            <p:nvPr/>
          </p:nvSpPr>
          <p:spPr>
            <a:xfrm>
              <a:off x="2594" y="544"/>
              <a:ext cx="1" cy="1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27" name="Google Shape;10027;p1513"/>
            <p:cNvSpPr/>
            <p:nvPr/>
          </p:nvSpPr>
          <p:spPr>
            <a:xfrm>
              <a:off x="2451" y="680"/>
              <a:ext cx="1"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28" name="Google Shape;10028;p1513"/>
            <p:cNvSpPr/>
            <p:nvPr/>
          </p:nvSpPr>
          <p:spPr>
            <a:xfrm>
              <a:off x="2544" y="720"/>
              <a:ext cx="486"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0AA"/>
                </a:buClr>
                <a:buSzPts val="1800"/>
                <a:buFont typeface="Arial"/>
                <a:buNone/>
              </a:pPr>
              <a:r>
                <a:rPr b="0" i="0" lang="en-US" sz="1800" u="none" cap="none" strike="noStrike">
                  <a:solidFill>
                    <a:srgbClr val="0060AA"/>
                  </a:solidFill>
                  <a:latin typeface="Arial"/>
                  <a:ea typeface="Arial"/>
                  <a:cs typeface="Arial"/>
                  <a:sym typeface="Arial"/>
                </a:rPr>
                <a:t>MATOC</a:t>
              </a:r>
              <a:endParaRPr/>
            </a:p>
          </p:txBody>
        </p:sp>
        <p:sp>
          <p:nvSpPr>
            <p:cNvPr id="10029" name="Google Shape;10029;p1513"/>
            <p:cNvSpPr/>
            <p:nvPr/>
          </p:nvSpPr>
          <p:spPr>
            <a:xfrm>
              <a:off x="2599" y="953"/>
              <a:ext cx="1" cy="1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60AA"/>
                </a:solidFill>
                <a:latin typeface="Arial"/>
                <a:ea typeface="Arial"/>
                <a:cs typeface="Arial"/>
                <a:sym typeface="Arial"/>
              </a:endParaRPr>
            </a:p>
          </p:txBody>
        </p:sp>
        <p:sp>
          <p:nvSpPr>
            <p:cNvPr id="10030" name="Google Shape;10030;p1513"/>
            <p:cNvSpPr/>
            <p:nvPr/>
          </p:nvSpPr>
          <p:spPr>
            <a:xfrm>
              <a:off x="486" y="1370"/>
              <a:ext cx="794" cy="398"/>
            </a:xfrm>
            <a:custGeom>
              <a:rect b="b" l="l" r="r" t="t"/>
              <a:pathLst>
                <a:path extrusionOk="0" h="795" w="1588">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1" name="Google Shape;10031;p1513"/>
            <p:cNvSpPr/>
            <p:nvPr/>
          </p:nvSpPr>
          <p:spPr>
            <a:xfrm>
              <a:off x="486" y="1370"/>
              <a:ext cx="794" cy="398"/>
            </a:xfrm>
            <a:custGeom>
              <a:rect b="b" l="l" r="r" t="t"/>
              <a:pathLst>
                <a:path extrusionOk="0" h="795" w="1588">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2" name="Google Shape;10032;p1513"/>
            <p:cNvSpPr/>
            <p:nvPr/>
          </p:nvSpPr>
          <p:spPr>
            <a:xfrm>
              <a:off x="429" y="1314"/>
              <a:ext cx="794" cy="397"/>
            </a:xfrm>
            <a:custGeom>
              <a:rect b="b" l="l" r="r" t="t"/>
              <a:pathLst>
                <a:path extrusionOk="0" h="795" w="1587">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3" name="Google Shape;10033;p1513"/>
            <p:cNvSpPr/>
            <p:nvPr/>
          </p:nvSpPr>
          <p:spPr>
            <a:xfrm>
              <a:off x="583" y="1419"/>
              <a:ext cx="450" cy="2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 Ops</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Planning</a:t>
              </a:r>
              <a:endParaRPr b="0" i="0" sz="1800" u="none" cap="none" strike="noStrike">
                <a:solidFill>
                  <a:srgbClr val="0060AA"/>
                </a:solidFill>
                <a:latin typeface="Arial"/>
                <a:ea typeface="Arial"/>
                <a:cs typeface="Arial"/>
                <a:sym typeface="Arial"/>
              </a:endParaRPr>
            </a:p>
          </p:txBody>
        </p:sp>
        <p:sp>
          <p:nvSpPr>
            <p:cNvPr id="10034" name="Google Shape;10034;p1513"/>
            <p:cNvSpPr/>
            <p:nvPr/>
          </p:nvSpPr>
          <p:spPr>
            <a:xfrm>
              <a:off x="1852" y="1370"/>
              <a:ext cx="795" cy="398"/>
            </a:xfrm>
            <a:custGeom>
              <a:rect b="b" l="l" r="r" t="t"/>
              <a:pathLst>
                <a:path extrusionOk="0" h="795" w="1589">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5" name="Google Shape;10035;p1513"/>
            <p:cNvSpPr/>
            <p:nvPr/>
          </p:nvSpPr>
          <p:spPr>
            <a:xfrm>
              <a:off x="1852" y="1370"/>
              <a:ext cx="795" cy="398"/>
            </a:xfrm>
            <a:custGeom>
              <a:rect b="b" l="l" r="r" t="t"/>
              <a:pathLst>
                <a:path extrusionOk="0" h="795" w="1589">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6" name="Google Shape;10036;p1513"/>
            <p:cNvSpPr/>
            <p:nvPr/>
          </p:nvSpPr>
          <p:spPr>
            <a:xfrm>
              <a:off x="1795" y="1314"/>
              <a:ext cx="795" cy="397"/>
            </a:xfrm>
            <a:custGeom>
              <a:rect b="b" l="l" r="r" t="t"/>
              <a:pathLst>
                <a:path extrusionOk="0" h="795" w="1589">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37" name="Google Shape;10037;p1513"/>
            <p:cNvSpPr/>
            <p:nvPr/>
          </p:nvSpPr>
          <p:spPr>
            <a:xfrm>
              <a:off x="1900" y="1440"/>
              <a:ext cx="548" cy="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 Ops</a:t>
              </a:r>
              <a:endParaRPr b="0" i="0" sz="1800" u="none" cap="none" strike="noStrike">
                <a:solidFill>
                  <a:srgbClr val="0060AA"/>
                </a:solidFill>
                <a:latin typeface="Arial"/>
                <a:ea typeface="Arial"/>
                <a:cs typeface="Arial"/>
                <a:sym typeface="Arial"/>
              </a:endParaRPr>
            </a:p>
          </p:txBody>
        </p:sp>
        <p:sp>
          <p:nvSpPr>
            <p:cNvPr id="10038" name="Google Shape;10038;p1513"/>
            <p:cNvSpPr/>
            <p:nvPr/>
          </p:nvSpPr>
          <p:spPr>
            <a:xfrm>
              <a:off x="1978" y="1512"/>
              <a:ext cx="42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Coordination</a:t>
              </a:r>
              <a:endParaRPr b="0" i="0" sz="1800" u="none" cap="none" strike="noStrike">
                <a:solidFill>
                  <a:srgbClr val="0060AA"/>
                </a:solidFill>
                <a:latin typeface="Arial"/>
                <a:ea typeface="Arial"/>
                <a:cs typeface="Arial"/>
                <a:sym typeface="Arial"/>
              </a:endParaRPr>
            </a:p>
          </p:txBody>
        </p:sp>
        <p:cxnSp>
          <p:nvCxnSpPr>
            <p:cNvPr id="10039" name="Google Shape;10039;p1513"/>
            <p:cNvCxnSpPr/>
            <p:nvPr/>
          </p:nvCxnSpPr>
          <p:spPr>
            <a:xfrm>
              <a:off x="429" y="1512"/>
              <a:ext cx="1" cy="2596"/>
            </a:xfrm>
            <a:prstGeom prst="straightConnector1">
              <a:avLst/>
            </a:prstGeom>
            <a:noFill/>
            <a:ln cap="flat" cmpd="sng" w="9525">
              <a:solidFill>
                <a:srgbClr val="000000"/>
              </a:solidFill>
              <a:prstDash val="solid"/>
              <a:round/>
              <a:headEnd len="med" w="med" type="none"/>
              <a:tailEnd len="med" w="med" type="none"/>
            </a:ln>
          </p:spPr>
        </p:cxnSp>
        <p:cxnSp>
          <p:nvCxnSpPr>
            <p:cNvPr id="10040" name="Google Shape;10040;p1513"/>
            <p:cNvCxnSpPr/>
            <p:nvPr/>
          </p:nvCxnSpPr>
          <p:spPr>
            <a:xfrm>
              <a:off x="429" y="1950"/>
              <a:ext cx="737" cy="1"/>
            </a:xfrm>
            <a:prstGeom prst="straightConnector1">
              <a:avLst/>
            </a:prstGeom>
            <a:noFill/>
            <a:ln cap="flat" cmpd="sng" w="9525">
              <a:solidFill>
                <a:srgbClr val="000000"/>
              </a:solidFill>
              <a:prstDash val="solid"/>
              <a:round/>
              <a:headEnd len="med" w="med" type="none"/>
              <a:tailEnd len="med" w="med" type="none"/>
            </a:ln>
          </p:spPr>
        </p:cxnSp>
        <p:sp>
          <p:nvSpPr>
            <p:cNvPr id="10041" name="Google Shape;10041;p1513"/>
            <p:cNvSpPr/>
            <p:nvPr/>
          </p:nvSpPr>
          <p:spPr>
            <a:xfrm>
              <a:off x="454" y="1860"/>
              <a:ext cx="53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0AA"/>
                </a:buClr>
                <a:buSzPts val="1000"/>
                <a:buFont typeface="Arial"/>
                <a:buNone/>
              </a:pPr>
              <a:r>
                <a:rPr b="0" i="0" lang="en-US" sz="1000" u="none" cap="none" strike="noStrike">
                  <a:solidFill>
                    <a:srgbClr val="0060AA"/>
                  </a:solidFill>
                  <a:latin typeface="Arial"/>
                  <a:ea typeface="Arial"/>
                  <a:cs typeface="Arial"/>
                  <a:sym typeface="Arial"/>
                </a:rPr>
                <a:t>Establish</a:t>
              </a:r>
              <a:r>
                <a:rPr b="0" i="0" lang="en-US" sz="1000" u="none" cap="none" strike="noStrike">
                  <a:solidFill>
                    <a:srgbClr val="0000FF"/>
                  </a:solidFill>
                  <a:latin typeface="Arial"/>
                  <a:ea typeface="Arial"/>
                  <a:cs typeface="Arial"/>
                  <a:sym typeface="Arial"/>
                </a:rPr>
                <a:t> MOUs</a:t>
              </a:r>
              <a:endParaRPr b="0" i="0" sz="1800" u="none" cap="none" strike="noStrike">
                <a:solidFill>
                  <a:srgbClr val="0060AA"/>
                </a:solidFill>
                <a:latin typeface="Arial"/>
                <a:ea typeface="Arial"/>
                <a:cs typeface="Arial"/>
                <a:sym typeface="Arial"/>
              </a:endParaRPr>
            </a:p>
          </p:txBody>
        </p:sp>
        <p:cxnSp>
          <p:nvCxnSpPr>
            <p:cNvPr id="10042" name="Google Shape;10042;p1513"/>
            <p:cNvCxnSpPr/>
            <p:nvPr/>
          </p:nvCxnSpPr>
          <p:spPr>
            <a:xfrm>
              <a:off x="429" y="2178"/>
              <a:ext cx="737" cy="1"/>
            </a:xfrm>
            <a:prstGeom prst="straightConnector1">
              <a:avLst/>
            </a:prstGeom>
            <a:noFill/>
            <a:ln cap="flat" cmpd="sng" w="9525">
              <a:solidFill>
                <a:srgbClr val="000000"/>
              </a:solidFill>
              <a:prstDash val="solid"/>
              <a:round/>
              <a:headEnd len="med" w="med" type="none"/>
              <a:tailEnd len="med" w="med" type="none"/>
            </a:ln>
          </p:spPr>
        </p:cxnSp>
        <p:sp>
          <p:nvSpPr>
            <p:cNvPr id="10043" name="Google Shape;10043;p1513"/>
            <p:cNvSpPr/>
            <p:nvPr/>
          </p:nvSpPr>
          <p:spPr>
            <a:xfrm>
              <a:off x="454" y="2088"/>
              <a:ext cx="363"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Plan SOPs</a:t>
              </a:r>
              <a:endParaRPr b="0" i="0" sz="1800" u="none" cap="none" strike="noStrike">
                <a:solidFill>
                  <a:srgbClr val="0060AA"/>
                </a:solidFill>
                <a:latin typeface="Arial"/>
                <a:ea typeface="Arial"/>
                <a:cs typeface="Arial"/>
                <a:sym typeface="Arial"/>
              </a:endParaRPr>
            </a:p>
          </p:txBody>
        </p:sp>
        <p:cxnSp>
          <p:nvCxnSpPr>
            <p:cNvPr id="10044" name="Google Shape;10044;p1513"/>
            <p:cNvCxnSpPr/>
            <p:nvPr/>
          </p:nvCxnSpPr>
          <p:spPr>
            <a:xfrm>
              <a:off x="429" y="2409"/>
              <a:ext cx="1129" cy="1"/>
            </a:xfrm>
            <a:prstGeom prst="straightConnector1">
              <a:avLst/>
            </a:prstGeom>
            <a:noFill/>
            <a:ln cap="flat" cmpd="sng" w="9525">
              <a:solidFill>
                <a:srgbClr val="000000"/>
              </a:solidFill>
              <a:prstDash val="solid"/>
              <a:round/>
              <a:headEnd len="med" w="med" type="none"/>
              <a:tailEnd len="med" w="med" type="none"/>
            </a:ln>
          </p:spPr>
        </p:cxnSp>
        <p:sp>
          <p:nvSpPr>
            <p:cNvPr id="10045" name="Google Shape;10045;p1513"/>
            <p:cNvSpPr/>
            <p:nvPr/>
          </p:nvSpPr>
          <p:spPr>
            <a:xfrm>
              <a:off x="454" y="2303"/>
              <a:ext cx="114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Advise Pre-Planning of Responses</a:t>
              </a:r>
              <a:endParaRPr b="0" i="0" sz="1800" u="none" cap="none" strike="noStrike">
                <a:solidFill>
                  <a:srgbClr val="0060AA"/>
                </a:solidFill>
                <a:latin typeface="Arial"/>
                <a:ea typeface="Arial"/>
                <a:cs typeface="Arial"/>
                <a:sym typeface="Arial"/>
              </a:endParaRPr>
            </a:p>
          </p:txBody>
        </p:sp>
        <p:cxnSp>
          <p:nvCxnSpPr>
            <p:cNvPr id="10046" name="Google Shape;10046;p1513"/>
            <p:cNvCxnSpPr/>
            <p:nvPr/>
          </p:nvCxnSpPr>
          <p:spPr>
            <a:xfrm>
              <a:off x="429" y="3285"/>
              <a:ext cx="1047" cy="1"/>
            </a:xfrm>
            <a:prstGeom prst="straightConnector1">
              <a:avLst/>
            </a:prstGeom>
            <a:noFill/>
            <a:ln cap="flat" cmpd="sng" w="9525">
              <a:solidFill>
                <a:srgbClr val="000000"/>
              </a:solidFill>
              <a:prstDash val="solid"/>
              <a:round/>
              <a:headEnd len="med" w="med" type="none"/>
              <a:tailEnd len="med" w="med" type="none"/>
            </a:ln>
          </p:spPr>
        </p:cxnSp>
        <p:sp>
          <p:nvSpPr>
            <p:cNvPr id="10047" name="Google Shape;10047;p1513"/>
            <p:cNvSpPr/>
            <p:nvPr/>
          </p:nvSpPr>
          <p:spPr>
            <a:xfrm>
              <a:off x="454" y="3195"/>
              <a:ext cx="929"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Document Lessons Learned</a:t>
              </a:r>
              <a:endParaRPr b="0" i="0" sz="1800" u="none" cap="none" strike="noStrike">
                <a:solidFill>
                  <a:srgbClr val="0060AA"/>
                </a:solidFill>
                <a:latin typeface="Arial"/>
                <a:ea typeface="Arial"/>
                <a:cs typeface="Arial"/>
                <a:sym typeface="Arial"/>
              </a:endParaRPr>
            </a:p>
          </p:txBody>
        </p:sp>
        <p:cxnSp>
          <p:nvCxnSpPr>
            <p:cNvPr id="10048" name="Google Shape;10048;p1513"/>
            <p:cNvCxnSpPr/>
            <p:nvPr/>
          </p:nvCxnSpPr>
          <p:spPr>
            <a:xfrm>
              <a:off x="429" y="3484"/>
              <a:ext cx="1059" cy="1"/>
            </a:xfrm>
            <a:prstGeom prst="straightConnector1">
              <a:avLst/>
            </a:prstGeom>
            <a:noFill/>
            <a:ln cap="flat" cmpd="sng" w="9525">
              <a:solidFill>
                <a:srgbClr val="000000"/>
              </a:solidFill>
              <a:prstDash val="solid"/>
              <a:round/>
              <a:headEnd len="med" w="med" type="none"/>
              <a:tailEnd len="med" w="med" type="none"/>
            </a:ln>
          </p:spPr>
        </p:cxnSp>
        <p:sp>
          <p:nvSpPr>
            <p:cNvPr id="10049" name="Google Shape;10049;p1513"/>
            <p:cNvSpPr/>
            <p:nvPr/>
          </p:nvSpPr>
          <p:spPr>
            <a:xfrm>
              <a:off x="454" y="3382"/>
              <a:ext cx="547"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Train &amp; Exercise</a:t>
              </a:r>
              <a:endParaRPr b="0" i="0" sz="1800" u="none" cap="none" strike="noStrike">
                <a:solidFill>
                  <a:srgbClr val="0060AA"/>
                </a:solidFill>
                <a:latin typeface="Arial"/>
                <a:ea typeface="Arial"/>
                <a:cs typeface="Arial"/>
                <a:sym typeface="Arial"/>
              </a:endParaRPr>
            </a:p>
          </p:txBody>
        </p:sp>
        <p:cxnSp>
          <p:nvCxnSpPr>
            <p:cNvPr id="10050" name="Google Shape;10050;p1513"/>
            <p:cNvCxnSpPr/>
            <p:nvPr/>
          </p:nvCxnSpPr>
          <p:spPr>
            <a:xfrm>
              <a:off x="429" y="3696"/>
              <a:ext cx="1047" cy="1"/>
            </a:xfrm>
            <a:prstGeom prst="straightConnector1">
              <a:avLst/>
            </a:prstGeom>
            <a:noFill/>
            <a:ln cap="flat" cmpd="sng" w="9525">
              <a:solidFill>
                <a:srgbClr val="000000"/>
              </a:solidFill>
              <a:prstDash val="solid"/>
              <a:round/>
              <a:headEnd len="med" w="med" type="none"/>
              <a:tailEnd len="med" w="med" type="none"/>
            </a:ln>
          </p:spPr>
        </p:cxnSp>
        <p:sp>
          <p:nvSpPr>
            <p:cNvPr id="10051" name="Google Shape;10051;p1513"/>
            <p:cNvSpPr/>
            <p:nvPr/>
          </p:nvSpPr>
          <p:spPr>
            <a:xfrm>
              <a:off x="454" y="3594"/>
              <a:ext cx="777"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Act as Regional Liaison</a:t>
              </a:r>
              <a:endParaRPr b="0" i="0" sz="1800" u="none" cap="none" strike="noStrike">
                <a:solidFill>
                  <a:srgbClr val="0060AA"/>
                </a:solidFill>
                <a:latin typeface="Arial"/>
                <a:ea typeface="Arial"/>
                <a:cs typeface="Arial"/>
                <a:sym typeface="Arial"/>
              </a:endParaRPr>
            </a:p>
          </p:txBody>
        </p:sp>
        <p:cxnSp>
          <p:nvCxnSpPr>
            <p:cNvPr id="10052" name="Google Shape;10052;p1513"/>
            <p:cNvCxnSpPr/>
            <p:nvPr/>
          </p:nvCxnSpPr>
          <p:spPr>
            <a:xfrm>
              <a:off x="543" y="2409"/>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53" name="Google Shape;10053;p1513"/>
            <p:cNvCxnSpPr/>
            <p:nvPr/>
          </p:nvCxnSpPr>
          <p:spPr>
            <a:xfrm>
              <a:off x="543" y="2575"/>
              <a:ext cx="945" cy="1"/>
            </a:xfrm>
            <a:prstGeom prst="straightConnector1">
              <a:avLst/>
            </a:prstGeom>
            <a:noFill/>
            <a:ln cap="flat" cmpd="sng" w="9525">
              <a:solidFill>
                <a:srgbClr val="000000"/>
              </a:solidFill>
              <a:prstDash val="solid"/>
              <a:round/>
              <a:headEnd len="med" w="med" type="none"/>
              <a:tailEnd len="med" w="med" type="none"/>
            </a:ln>
          </p:spPr>
        </p:cxnSp>
        <p:sp>
          <p:nvSpPr>
            <p:cNvPr id="10054" name="Google Shape;10054;p1513"/>
            <p:cNvSpPr/>
            <p:nvPr/>
          </p:nvSpPr>
          <p:spPr>
            <a:xfrm>
              <a:off x="568" y="2473"/>
              <a:ext cx="482"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Planned Event</a:t>
              </a:r>
              <a:endParaRPr b="0" i="0" sz="1800" u="none" cap="none" strike="noStrike">
                <a:solidFill>
                  <a:srgbClr val="0060AA"/>
                </a:solidFill>
                <a:latin typeface="Arial"/>
                <a:ea typeface="Arial"/>
                <a:cs typeface="Arial"/>
                <a:sym typeface="Arial"/>
              </a:endParaRPr>
            </a:p>
          </p:txBody>
        </p:sp>
        <p:cxnSp>
          <p:nvCxnSpPr>
            <p:cNvPr id="10055" name="Google Shape;10055;p1513"/>
            <p:cNvCxnSpPr/>
            <p:nvPr/>
          </p:nvCxnSpPr>
          <p:spPr>
            <a:xfrm>
              <a:off x="543" y="2575"/>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56" name="Google Shape;10056;p1513"/>
            <p:cNvCxnSpPr/>
            <p:nvPr/>
          </p:nvCxnSpPr>
          <p:spPr>
            <a:xfrm>
              <a:off x="543" y="2745"/>
              <a:ext cx="945" cy="1"/>
            </a:xfrm>
            <a:prstGeom prst="straightConnector1">
              <a:avLst/>
            </a:prstGeom>
            <a:noFill/>
            <a:ln cap="flat" cmpd="sng" w="9525">
              <a:solidFill>
                <a:srgbClr val="000000"/>
              </a:solidFill>
              <a:prstDash val="solid"/>
              <a:round/>
              <a:headEnd len="med" w="med" type="none"/>
              <a:tailEnd len="med" w="med" type="none"/>
            </a:ln>
          </p:spPr>
        </p:cxnSp>
        <p:sp>
          <p:nvSpPr>
            <p:cNvPr id="10057" name="Google Shape;10057;p1513"/>
            <p:cNvSpPr/>
            <p:nvPr/>
          </p:nvSpPr>
          <p:spPr>
            <a:xfrm>
              <a:off x="568" y="2643"/>
              <a:ext cx="85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Emergency/1st Response</a:t>
              </a:r>
              <a:endParaRPr b="0" i="0" sz="1800" u="none" cap="none" strike="noStrike">
                <a:solidFill>
                  <a:srgbClr val="0060AA"/>
                </a:solidFill>
                <a:latin typeface="Arial"/>
                <a:ea typeface="Arial"/>
                <a:cs typeface="Arial"/>
                <a:sym typeface="Arial"/>
              </a:endParaRPr>
            </a:p>
          </p:txBody>
        </p:sp>
        <p:cxnSp>
          <p:nvCxnSpPr>
            <p:cNvPr id="10058" name="Google Shape;10058;p1513"/>
            <p:cNvCxnSpPr/>
            <p:nvPr/>
          </p:nvCxnSpPr>
          <p:spPr>
            <a:xfrm>
              <a:off x="543" y="2745"/>
              <a:ext cx="1" cy="171"/>
            </a:xfrm>
            <a:prstGeom prst="straightConnector1">
              <a:avLst/>
            </a:prstGeom>
            <a:noFill/>
            <a:ln cap="flat" cmpd="sng" w="9525">
              <a:solidFill>
                <a:srgbClr val="000000"/>
              </a:solidFill>
              <a:prstDash val="solid"/>
              <a:round/>
              <a:headEnd len="med" w="med" type="none"/>
              <a:tailEnd len="med" w="med" type="none"/>
            </a:ln>
          </p:spPr>
        </p:cxnSp>
        <p:cxnSp>
          <p:nvCxnSpPr>
            <p:cNvPr id="10059" name="Google Shape;10059;p1513"/>
            <p:cNvCxnSpPr/>
            <p:nvPr/>
          </p:nvCxnSpPr>
          <p:spPr>
            <a:xfrm>
              <a:off x="543" y="2916"/>
              <a:ext cx="945" cy="1"/>
            </a:xfrm>
            <a:prstGeom prst="straightConnector1">
              <a:avLst/>
            </a:prstGeom>
            <a:noFill/>
            <a:ln cap="flat" cmpd="sng" w="9525">
              <a:solidFill>
                <a:srgbClr val="000000"/>
              </a:solidFill>
              <a:prstDash val="solid"/>
              <a:round/>
              <a:headEnd len="med" w="med" type="none"/>
              <a:tailEnd len="med" w="med" type="none"/>
            </a:ln>
          </p:spPr>
        </p:cxnSp>
        <p:sp>
          <p:nvSpPr>
            <p:cNvPr id="10060" name="Google Shape;10060;p1513"/>
            <p:cNvSpPr/>
            <p:nvPr/>
          </p:nvSpPr>
          <p:spPr>
            <a:xfrm>
              <a:off x="568" y="2814"/>
              <a:ext cx="645"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Day-to-day Incident</a:t>
              </a:r>
              <a:endParaRPr b="0" i="0" sz="1800" u="none" cap="none" strike="noStrike">
                <a:solidFill>
                  <a:srgbClr val="0060AA"/>
                </a:solidFill>
                <a:latin typeface="Arial"/>
                <a:ea typeface="Arial"/>
                <a:cs typeface="Arial"/>
                <a:sym typeface="Arial"/>
              </a:endParaRPr>
            </a:p>
          </p:txBody>
        </p:sp>
        <p:cxnSp>
          <p:nvCxnSpPr>
            <p:cNvPr id="10061" name="Google Shape;10061;p1513"/>
            <p:cNvCxnSpPr/>
            <p:nvPr/>
          </p:nvCxnSpPr>
          <p:spPr>
            <a:xfrm>
              <a:off x="543" y="2916"/>
              <a:ext cx="1" cy="170"/>
            </a:xfrm>
            <a:prstGeom prst="straightConnector1">
              <a:avLst/>
            </a:prstGeom>
            <a:noFill/>
            <a:ln cap="flat" cmpd="sng" w="9525">
              <a:solidFill>
                <a:srgbClr val="000000"/>
              </a:solidFill>
              <a:prstDash val="solid"/>
              <a:round/>
              <a:headEnd len="med" w="med" type="none"/>
              <a:tailEnd len="med" w="med" type="none"/>
            </a:ln>
          </p:spPr>
        </p:cxnSp>
        <p:cxnSp>
          <p:nvCxnSpPr>
            <p:cNvPr id="10062" name="Google Shape;10062;p1513"/>
            <p:cNvCxnSpPr/>
            <p:nvPr/>
          </p:nvCxnSpPr>
          <p:spPr>
            <a:xfrm>
              <a:off x="543" y="3086"/>
              <a:ext cx="951" cy="1"/>
            </a:xfrm>
            <a:prstGeom prst="straightConnector1">
              <a:avLst/>
            </a:prstGeom>
            <a:noFill/>
            <a:ln cap="flat" cmpd="sng" w="9525">
              <a:solidFill>
                <a:srgbClr val="000000"/>
              </a:solidFill>
              <a:prstDash val="solid"/>
              <a:round/>
              <a:headEnd len="med" w="med" type="none"/>
              <a:tailEnd len="med" w="med" type="none"/>
            </a:ln>
          </p:spPr>
        </p:cxnSp>
        <p:sp>
          <p:nvSpPr>
            <p:cNvPr id="10063" name="Google Shape;10063;p1513"/>
            <p:cNvSpPr/>
            <p:nvPr/>
          </p:nvSpPr>
          <p:spPr>
            <a:xfrm>
              <a:off x="568" y="2984"/>
              <a:ext cx="418"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Construction</a:t>
              </a:r>
              <a:endParaRPr b="0" i="0" sz="1800" u="none" cap="none" strike="noStrike">
                <a:solidFill>
                  <a:srgbClr val="0060AA"/>
                </a:solidFill>
                <a:latin typeface="Arial"/>
                <a:ea typeface="Arial"/>
                <a:cs typeface="Arial"/>
                <a:sym typeface="Arial"/>
              </a:endParaRPr>
            </a:p>
          </p:txBody>
        </p:sp>
        <p:cxnSp>
          <p:nvCxnSpPr>
            <p:cNvPr id="10064" name="Google Shape;10064;p1513"/>
            <p:cNvCxnSpPr/>
            <p:nvPr/>
          </p:nvCxnSpPr>
          <p:spPr>
            <a:xfrm>
              <a:off x="1795" y="1953"/>
              <a:ext cx="1050" cy="1"/>
            </a:xfrm>
            <a:prstGeom prst="straightConnector1">
              <a:avLst/>
            </a:prstGeom>
            <a:noFill/>
            <a:ln cap="flat" cmpd="sng" w="9525">
              <a:solidFill>
                <a:srgbClr val="000000"/>
              </a:solidFill>
              <a:prstDash val="solid"/>
              <a:round/>
              <a:headEnd len="med" w="med" type="none"/>
              <a:tailEnd len="med" w="med" type="none"/>
            </a:ln>
          </p:spPr>
        </p:cxnSp>
        <p:sp>
          <p:nvSpPr>
            <p:cNvPr id="10065" name="Google Shape;10065;p1513"/>
            <p:cNvSpPr/>
            <p:nvPr/>
          </p:nvSpPr>
          <p:spPr>
            <a:xfrm>
              <a:off x="1820" y="1851"/>
              <a:ext cx="45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Compile Data</a:t>
              </a:r>
              <a:endParaRPr b="0" i="0" sz="1800" u="none" cap="none" strike="noStrike">
                <a:solidFill>
                  <a:srgbClr val="0060AA"/>
                </a:solidFill>
                <a:latin typeface="Arial"/>
                <a:ea typeface="Arial"/>
                <a:cs typeface="Arial"/>
                <a:sym typeface="Arial"/>
              </a:endParaRPr>
            </a:p>
          </p:txBody>
        </p:sp>
        <p:cxnSp>
          <p:nvCxnSpPr>
            <p:cNvPr id="10066" name="Google Shape;10066;p1513"/>
            <p:cNvCxnSpPr/>
            <p:nvPr/>
          </p:nvCxnSpPr>
          <p:spPr>
            <a:xfrm>
              <a:off x="1795" y="2196"/>
              <a:ext cx="1043" cy="1"/>
            </a:xfrm>
            <a:prstGeom prst="straightConnector1">
              <a:avLst/>
            </a:prstGeom>
            <a:noFill/>
            <a:ln cap="flat" cmpd="sng" w="9525">
              <a:solidFill>
                <a:srgbClr val="000000"/>
              </a:solidFill>
              <a:prstDash val="solid"/>
              <a:round/>
              <a:headEnd len="med" w="med" type="none"/>
              <a:tailEnd len="med" w="med" type="none"/>
            </a:ln>
          </p:spPr>
        </p:cxnSp>
        <p:sp>
          <p:nvSpPr>
            <p:cNvPr id="10067" name="Google Shape;10067;p1513"/>
            <p:cNvSpPr/>
            <p:nvPr/>
          </p:nvSpPr>
          <p:spPr>
            <a:xfrm>
              <a:off x="1820" y="2078"/>
              <a:ext cx="834"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Identify Regional Incident</a:t>
              </a:r>
              <a:endParaRPr b="0" i="0" sz="1800" u="none" cap="none" strike="noStrike">
                <a:solidFill>
                  <a:srgbClr val="0060AA"/>
                </a:solidFill>
                <a:latin typeface="Arial"/>
                <a:ea typeface="Arial"/>
                <a:cs typeface="Arial"/>
                <a:sym typeface="Arial"/>
              </a:endParaRPr>
            </a:p>
          </p:txBody>
        </p:sp>
        <p:cxnSp>
          <p:nvCxnSpPr>
            <p:cNvPr id="10068" name="Google Shape;10068;p1513"/>
            <p:cNvCxnSpPr/>
            <p:nvPr/>
          </p:nvCxnSpPr>
          <p:spPr>
            <a:xfrm>
              <a:off x="1795" y="2717"/>
              <a:ext cx="1064" cy="1"/>
            </a:xfrm>
            <a:prstGeom prst="straightConnector1">
              <a:avLst/>
            </a:prstGeom>
            <a:noFill/>
            <a:ln cap="flat" cmpd="sng" w="9525">
              <a:solidFill>
                <a:srgbClr val="000000"/>
              </a:solidFill>
              <a:prstDash val="solid"/>
              <a:round/>
              <a:headEnd len="med" w="med" type="none"/>
              <a:tailEnd len="med" w="med" type="none"/>
            </a:ln>
          </p:spPr>
        </p:cxnSp>
        <p:sp>
          <p:nvSpPr>
            <p:cNvPr id="10069" name="Google Shape;10069;p1513"/>
            <p:cNvSpPr/>
            <p:nvPr/>
          </p:nvSpPr>
          <p:spPr>
            <a:xfrm>
              <a:off x="1820" y="2512"/>
              <a:ext cx="53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Collaborate with</a:t>
              </a:r>
              <a:endParaRPr b="0" i="0" sz="1800" u="none" cap="none" strike="noStrike">
                <a:solidFill>
                  <a:srgbClr val="0060AA"/>
                </a:solidFill>
                <a:latin typeface="Arial"/>
                <a:ea typeface="Arial"/>
                <a:cs typeface="Arial"/>
                <a:sym typeface="Arial"/>
              </a:endParaRPr>
            </a:p>
          </p:txBody>
        </p:sp>
        <p:sp>
          <p:nvSpPr>
            <p:cNvPr id="10070" name="Google Shape;10070;p1513"/>
            <p:cNvSpPr/>
            <p:nvPr/>
          </p:nvSpPr>
          <p:spPr>
            <a:xfrm>
              <a:off x="1820" y="2603"/>
              <a:ext cx="80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Transportation Agencies</a:t>
              </a:r>
              <a:endParaRPr b="0" i="0" sz="1800" u="none" cap="none" strike="noStrike">
                <a:solidFill>
                  <a:srgbClr val="0060AA"/>
                </a:solidFill>
                <a:latin typeface="Arial"/>
                <a:ea typeface="Arial"/>
                <a:cs typeface="Arial"/>
                <a:sym typeface="Arial"/>
              </a:endParaRPr>
            </a:p>
          </p:txBody>
        </p:sp>
        <p:cxnSp>
          <p:nvCxnSpPr>
            <p:cNvPr id="10071" name="Google Shape;10071;p1513"/>
            <p:cNvCxnSpPr/>
            <p:nvPr/>
          </p:nvCxnSpPr>
          <p:spPr>
            <a:xfrm>
              <a:off x="1795" y="1512"/>
              <a:ext cx="1" cy="1716"/>
            </a:xfrm>
            <a:prstGeom prst="straightConnector1">
              <a:avLst/>
            </a:prstGeom>
            <a:noFill/>
            <a:ln cap="flat" cmpd="sng" w="9525">
              <a:solidFill>
                <a:srgbClr val="000000"/>
              </a:solidFill>
              <a:prstDash val="solid"/>
              <a:round/>
              <a:headEnd len="med" w="med" type="none"/>
              <a:tailEnd len="med" w="med" type="none"/>
            </a:ln>
          </p:spPr>
        </p:cxnSp>
        <p:cxnSp>
          <p:nvCxnSpPr>
            <p:cNvPr id="10072" name="Google Shape;10072;p1513"/>
            <p:cNvCxnSpPr/>
            <p:nvPr/>
          </p:nvCxnSpPr>
          <p:spPr>
            <a:xfrm>
              <a:off x="1795" y="2961"/>
              <a:ext cx="1071" cy="1"/>
            </a:xfrm>
            <a:prstGeom prst="straightConnector1">
              <a:avLst/>
            </a:prstGeom>
            <a:noFill/>
            <a:ln cap="flat" cmpd="sng" w="9525">
              <a:solidFill>
                <a:srgbClr val="000000"/>
              </a:solidFill>
              <a:prstDash val="solid"/>
              <a:round/>
              <a:headEnd len="med" w="med" type="none"/>
              <a:tailEnd len="med" w="med" type="none"/>
            </a:ln>
          </p:spPr>
        </p:cxnSp>
        <p:sp>
          <p:nvSpPr>
            <p:cNvPr id="10073" name="Google Shape;10073;p1513"/>
            <p:cNvSpPr/>
            <p:nvPr/>
          </p:nvSpPr>
          <p:spPr>
            <a:xfrm>
              <a:off x="1820" y="2842"/>
              <a:ext cx="994"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Communicate with 3rd Parties</a:t>
              </a:r>
              <a:endParaRPr b="0" i="0" sz="1800" u="none" cap="none" strike="noStrike">
                <a:solidFill>
                  <a:srgbClr val="0060AA"/>
                </a:solidFill>
                <a:latin typeface="Arial"/>
                <a:ea typeface="Arial"/>
                <a:cs typeface="Arial"/>
                <a:sym typeface="Arial"/>
              </a:endParaRPr>
            </a:p>
          </p:txBody>
        </p:sp>
        <p:cxnSp>
          <p:nvCxnSpPr>
            <p:cNvPr id="10074" name="Google Shape;10074;p1513"/>
            <p:cNvCxnSpPr/>
            <p:nvPr/>
          </p:nvCxnSpPr>
          <p:spPr>
            <a:xfrm>
              <a:off x="1795" y="3228"/>
              <a:ext cx="1046" cy="1"/>
            </a:xfrm>
            <a:prstGeom prst="straightConnector1">
              <a:avLst/>
            </a:prstGeom>
            <a:noFill/>
            <a:ln cap="flat" cmpd="sng" w="9525">
              <a:solidFill>
                <a:srgbClr val="000000"/>
              </a:solidFill>
              <a:prstDash val="solid"/>
              <a:round/>
              <a:headEnd len="med" w="med" type="none"/>
              <a:tailEnd len="med" w="med" type="none"/>
            </a:ln>
          </p:spPr>
        </p:cxnSp>
        <p:sp>
          <p:nvSpPr>
            <p:cNvPr id="10075" name="Google Shape;10075;p1513"/>
            <p:cNvSpPr/>
            <p:nvPr/>
          </p:nvSpPr>
          <p:spPr>
            <a:xfrm>
              <a:off x="1820" y="3126"/>
              <a:ext cx="493"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Distribute Data</a:t>
              </a:r>
              <a:endParaRPr b="0" i="0" sz="1800" u="none" cap="none" strike="noStrike">
                <a:solidFill>
                  <a:srgbClr val="0060AA"/>
                </a:solidFill>
                <a:latin typeface="Arial"/>
                <a:ea typeface="Arial"/>
                <a:cs typeface="Arial"/>
                <a:sym typeface="Arial"/>
              </a:endParaRPr>
            </a:p>
          </p:txBody>
        </p:sp>
        <p:sp>
          <p:nvSpPr>
            <p:cNvPr id="10076" name="Google Shape;10076;p1513"/>
            <p:cNvSpPr/>
            <p:nvPr/>
          </p:nvSpPr>
          <p:spPr>
            <a:xfrm>
              <a:off x="3269" y="1370"/>
              <a:ext cx="794" cy="398"/>
            </a:xfrm>
            <a:custGeom>
              <a:rect b="b" l="l" r="r" t="t"/>
              <a:pathLst>
                <a:path extrusionOk="0" h="795" w="1588">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7" name="Google Shape;10077;p1513"/>
            <p:cNvSpPr/>
            <p:nvPr/>
          </p:nvSpPr>
          <p:spPr>
            <a:xfrm>
              <a:off x="3269" y="1370"/>
              <a:ext cx="794" cy="398"/>
            </a:xfrm>
            <a:custGeom>
              <a:rect b="b" l="l" r="r" t="t"/>
              <a:pathLst>
                <a:path extrusionOk="0" h="795" w="1588">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8" name="Google Shape;10078;p1513"/>
            <p:cNvSpPr/>
            <p:nvPr/>
          </p:nvSpPr>
          <p:spPr>
            <a:xfrm>
              <a:off x="3212" y="1314"/>
              <a:ext cx="794" cy="397"/>
            </a:xfrm>
            <a:custGeom>
              <a:rect b="b" l="l" r="r" t="t"/>
              <a:pathLst>
                <a:path extrusionOk="0" h="795" w="1588">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079" name="Google Shape;10079;p1513"/>
            <p:cNvSpPr/>
            <p:nvPr/>
          </p:nvSpPr>
          <p:spPr>
            <a:xfrm>
              <a:off x="3460" y="1376"/>
              <a:ext cx="294"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Regional</a:t>
              </a:r>
              <a:endParaRPr b="0" i="0" sz="1800" u="none" cap="none" strike="noStrike">
                <a:solidFill>
                  <a:srgbClr val="0060AA"/>
                </a:solidFill>
                <a:latin typeface="Arial"/>
                <a:ea typeface="Arial"/>
                <a:cs typeface="Arial"/>
                <a:sym typeface="Arial"/>
              </a:endParaRPr>
            </a:p>
          </p:txBody>
        </p:sp>
        <p:sp>
          <p:nvSpPr>
            <p:cNvPr id="10080" name="Google Shape;10080;p1513"/>
            <p:cNvSpPr/>
            <p:nvPr/>
          </p:nvSpPr>
          <p:spPr>
            <a:xfrm>
              <a:off x="3418" y="1467"/>
              <a:ext cx="37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Information</a:t>
              </a:r>
              <a:endParaRPr b="0" i="0" sz="1800" u="none" cap="none" strike="noStrike">
                <a:solidFill>
                  <a:srgbClr val="0060AA"/>
                </a:solidFill>
                <a:latin typeface="Arial"/>
                <a:ea typeface="Arial"/>
                <a:cs typeface="Arial"/>
                <a:sym typeface="Arial"/>
              </a:endParaRPr>
            </a:p>
          </p:txBody>
        </p:sp>
        <p:sp>
          <p:nvSpPr>
            <p:cNvPr id="10081" name="Google Shape;10081;p1513"/>
            <p:cNvSpPr/>
            <p:nvPr/>
          </p:nvSpPr>
          <p:spPr>
            <a:xfrm>
              <a:off x="3464" y="1558"/>
              <a:ext cx="28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Systems</a:t>
              </a:r>
              <a:endParaRPr b="0" i="0" sz="1800" u="none" cap="none" strike="noStrike">
                <a:solidFill>
                  <a:srgbClr val="0060AA"/>
                </a:solidFill>
                <a:latin typeface="Arial"/>
                <a:ea typeface="Arial"/>
                <a:cs typeface="Arial"/>
                <a:sym typeface="Arial"/>
              </a:endParaRPr>
            </a:p>
          </p:txBody>
        </p:sp>
        <p:cxnSp>
          <p:nvCxnSpPr>
            <p:cNvPr id="10082" name="Google Shape;10082;p1513"/>
            <p:cNvCxnSpPr/>
            <p:nvPr/>
          </p:nvCxnSpPr>
          <p:spPr>
            <a:xfrm>
              <a:off x="3212" y="2080"/>
              <a:ext cx="1105" cy="1"/>
            </a:xfrm>
            <a:prstGeom prst="straightConnector1">
              <a:avLst/>
            </a:prstGeom>
            <a:noFill/>
            <a:ln cap="flat" cmpd="sng" w="9525">
              <a:solidFill>
                <a:srgbClr val="000000"/>
              </a:solidFill>
              <a:prstDash val="solid"/>
              <a:round/>
              <a:headEnd len="med" w="med" type="none"/>
              <a:tailEnd len="med" w="med" type="none"/>
            </a:ln>
          </p:spPr>
        </p:cxnSp>
        <p:sp>
          <p:nvSpPr>
            <p:cNvPr id="10083" name="Google Shape;10083;p1513"/>
            <p:cNvSpPr/>
            <p:nvPr/>
          </p:nvSpPr>
          <p:spPr>
            <a:xfrm>
              <a:off x="3237" y="1876"/>
              <a:ext cx="1015"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Interface Agency and Regional</a:t>
              </a:r>
              <a:endParaRPr b="0" i="0" sz="1800" u="none" cap="none" strike="noStrike">
                <a:solidFill>
                  <a:srgbClr val="0060AA"/>
                </a:solidFill>
                <a:latin typeface="Arial"/>
                <a:ea typeface="Arial"/>
                <a:cs typeface="Arial"/>
                <a:sym typeface="Arial"/>
              </a:endParaRPr>
            </a:p>
          </p:txBody>
        </p:sp>
        <p:sp>
          <p:nvSpPr>
            <p:cNvPr id="10084" name="Google Shape;10084;p1513"/>
            <p:cNvSpPr/>
            <p:nvPr/>
          </p:nvSpPr>
          <p:spPr>
            <a:xfrm>
              <a:off x="3237" y="1966"/>
              <a:ext cx="28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Systems</a:t>
              </a:r>
              <a:endParaRPr b="0" i="0" sz="1800" u="none" cap="none" strike="noStrike">
                <a:solidFill>
                  <a:srgbClr val="0060AA"/>
                </a:solidFill>
                <a:latin typeface="Arial"/>
                <a:ea typeface="Arial"/>
                <a:cs typeface="Arial"/>
                <a:sym typeface="Arial"/>
              </a:endParaRPr>
            </a:p>
          </p:txBody>
        </p:sp>
        <p:cxnSp>
          <p:nvCxnSpPr>
            <p:cNvPr id="10085" name="Google Shape;10085;p1513"/>
            <p:cNvCxnSpPr/>
            <p:nvPr/>
          </p:nvCxnSpPr>
          <p:spPr>
            <a:xfrm>
              <a:off x="3212" y="2364"/>
              <a:ext cx="1134" cy="1"/>
            </a:xfrm>
            <a:prstGeom prst="straightConnector1">
              <a:avLst/>
            </a:prstGeom>
            <a:noFill/>
            <a:ln cap="flat" cmpd="sng" w="9525">
              <a:solidFill>
                <a:srgbClr val="000000"/>
              </a:solidFill>
              <a:prstDash val="solid"/>
              <a:round/>
              <a:headEnd len="med" w="med" type="none"/>
              <a:tailEnd len="med" w="med" type="none"/>
            </a:ln>
          </p:spPr>
        </p:cxnSp>
        <p:sp>
          <p:nvSpPr>
            <p:cNvPr id="10086" name="Google Shape;10086;p1513"/>
            <p:cNvSpPr/>
            <p:nvPr/>
          </p:nvSpPr>
          <p:spPr>
            <a:xfrm>
              <a:off x="3237" y="2160"/>
              <a:ext cx="91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Build and Operate Regional</a:t>
              </a:r>
              <a:endParaRPr b="0" i="0" sz="1800" u="none" cap="none" strike="noStrike">
                <a:solidFill>
                  <a:srgbClr val="0060AA"/>
                </a:solidFill>
                <a:latin typeface="Arial"/>
                <a:ea typeface="Arial"/>
                <a:cs typeface="Arial"/>
                <a:sym typeface="Arial"/>
              </a:endParaRPr>
            </a:p>
          </p:txBody>
        </p:sp>
        <p:sp>
          <p:nvSpPr>
            <p:cNvPr id="10087" name="Google Shape;10087;p1513"/>
            <p:cNvSpPr/>
            <p:nvPr/>
          </p:nvSpPr>
          <p:spPr>
            <a:xfrm>
              <a:off x="3237" y="2250"/>
              <a:ext cx="641"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Information System</a:t>
              </a:r>
              <a:endParaRPr b="0" i="0" sz="1800" u="none" cap="none" strike="noStrike">
                <a:solidFill>
                  <a:srgbClr val="0060AA"/>
                </a:solidFill>
                <a:latin typeface="Arial"/>
                <a:ea typeface="Arial"/>
                <a:cs typeface="Arial"/>
                <a:sym typeface="Arial"/>
              </a:endParaRPr>
            </a:p>
          </p:txBody>
        </p:sp>
        <p:cxnSp>
          <p:nvCxnSpPr>
            <p:cNvPr id="10088" name="Google Shape;10088;p1513"/>
            <p:cNvCxnSpPr/>
            <p:nvPr/>
          </p:nvCxnSpPr>
          <p:spPr>
            <a:xfrm>
              <a:off x="3212" y="3214"/>
              <a:ext cx="1129" cy="1"/>
            </a:xfrm>
            <a:prstGeom prst="straightConnector1">
              <a:avLst/>
            </a:prstGeom>
            <a:noFill/>
            <a:ln cap="flat" cmpd="sng" w="9525">
              <a:solidFill>
                <a:srgbClr val="000000"/>
              </a:solidFill>
              <a:prstDash val="solid"/>
              <a:round/>
              <a:headEnd len="med" w="med" type="none"/>
              <a:tailEnd len="med" w="med" type="none"/>
            </a:ln>
          </p:spPr>
        </p:cxnSp>
        <p:sp>
          <p:nvSpPr>
            <p:cNvPr id="10089" name="Google Shape;10089;p1513"/>
            <p:cNvSpPr/>
            <p:nvPr/>
          </p:nvSpPr>
          <p:spPr>
            <a:xfrm>
              <a:off x="3237" y="3112"/>
              <a:ext cx="42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Archive Data</a:t>
              </a:r>
              <a:endParaRPr b="0" i="0" sz="1800" u="none" cap="none" strike="noStrike">
                <a:solidFill>
                  <a:srgbClr val="0060AA"/>
                </a:solidFill>
                <a:latin typeface="Arial"/>
                <a:ea typeface="Arial"/>
                <a:cs typeface="Arial"/>
                <a:sym typeface="Arial"/>
              </a:endParaRPr>
            </a:p>
          </p:txBody>
        </p:sp>
        <p:cxnSp>
          <p:nvCxnSpPr>
            <p:cNvPr id="10090" name="Google Shape;10090;p1513"/>
            <p:cNvCxnSpPr/>
            <p:nvPr/>
          </p:nvCxnSpPr>
          <p:spPr>
            <a:xfrm>
              <a:off x="3212" y="1512"/>
              <a:ext cx="2" cy="2341"/>
            </a:xfrm>
            <a:prstGeom prst="straightConnector1">
              <a:avLst/>
            </a:prstGeom>
            <a:noFill/>
            <a:ln cap="flat" cmpd="sng" w="9525">
              <a:solidFill>
                <a:srgbClr val="000000"/>
              </a:solidFill>
              <a:prstDash val="solid"/>
              <a:round/>
              <a:headEnd len="med" w="med" type="none"/>
              <a:tailEnd len="med" w="med" type="none"/>
            </a:ln>
          </p:spPr>
        </p:cxnSp>
        <p:cxnSp>
          <p:nvCxnSpPr>
            <p:cNvPr id="10091" name="Google Shape;10091;p1513"/>
            <p:cNvCxnSpPr/>
            <p:nvPr/>
          </p:nvCxnSpPr>
          <p:spPr>
            <a:xfrm>
              <a:off x="3212" y="3526"/>
              <a:ext cx="1363" cy="1"/>
            </a:xfrm>
            <a:prstGeom prst="straightConnector1">
              <a:avLst/>
            </a:prstGeom>
            <a:noFill/>
            <a:ln cap="flat" cmpd="sng" w="9525">
              <a:solidFill>
                <a:srgbClr val="000000"/>
              </a:solidFill>
              <a:prstDash val="solid"/>
              <a:round/>
              <a:headEnd len="med" w="med" type="none"/>
              <a:tailEnd len="med" w="med" type="none"/>
            </a:ln>
          </p:spPr>
        </p:cxnSp>
        <p:sp>
          <p:nvSpPr>
            <p:cNvPr id="10092" name="Google Shape;10092;p1513"/>
            <p:cNvSpPr/>
            <p:nvPr/>
          </p:nvSpPr>
          <p:spPr>
            <a:xfrm>
              <a:off x="3237" y="3322"/>
              <a:ext cx="1241"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Maintain Repository of Transportation</a:t>
              </a:r>
              <a:endParaRPr b="0" i="0" sz="1800" u="none" cap="none" strike="noStrike">
                <a:solidFill>
                  <a:srgbClr val="0060AA"/>
                </a:solidFill>
                <a:latin typeface="Arial"/>
                <a:ea typeface="Arial"/>
                <a:cs typeface="Arial"/>
                <a:sym typeface="Arial"/>
              </a:endParaRPr>
            </a:p>
          </p:txBody>
        </p:sp>
        <p:sp>
          <p:nvSpPr>
            <p:cNvPr id="10093" name="Google Shape;10093;p1513"/>
            <p:cNvSpPr/>
            <p:nvPr/>
          </p:nvSpPr>
          <p:spPr>
            <a:xfrm>
              <a:off x="3237" y="3413"/>
              <a:ext cx="96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and Communication Systems</a:t>
              </a:r>
              <a:endParaRPr b="0" i="0" sz="1800" u="none" cap="none" strike="noStrike">
                <a:solidFill>
                  <a:srgbClr val="0060AA"/>
                </a:solidFill>
                <a:latin typeface="Arial"/>
                <a:ea typeface="Arial"/>
                <a:cs typeface="Arial"/>
                <a:sym typeface="Arial"/>
              </a:endParaRPr>
            </a:p>
          </p:txBody>
        </p:sp>
        <p:cxnSp>
          <p:nvCxnSpPr>
            <p:cNvPr id="10094" name="Google Shape;10094;p1513"/>
            <p:cNvCxnSpPr/>
            <p:nvPr/>
          </p:nvCxnSpPr>
          <p:spPr>
            <a:xfrm>
              <a:off x="3214" y="3853"/>
              <a:ext cx="1361" cy="1"/>
            </a:xfrm>
            <a:prstGeom prst="straightConnector1">
              <a:avLst/>
            </a:prstGeom>
            <a:noFill/>
            <a:ln cap="flat" cmpd="sng" w="9525">
              <a:solidFill>
                <a:srgbClr val="000000"/>
              </a:solidFill>
              <a:prstDash val="solid"/>
              <a:round/>
              <a:headEnd len="med" w="med" type="none"/>
              <a:tailEnd len="med" w="med" type="none"/>
            </a:ln>
          </p:spPr>
        </p:cxnSp>
        <p:sp>
          <p:nvSpPr>
            <p:cNvPr id="10095" name="Google Shape;10095;p1513"/>
            <p:cNvSpPr/>
            <p:nvPr/>
          </p:nvSpPr>
          <p:spPr>
            <a:xfrm>
              <a:off x="3239" y="3649"/>
              <a:ext cx="968"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Coordinate with Regional ITS</a:t>
              </a:r>
              <a:endParaRPr b="0" i="0" sz="1800" u="none" cap="none" strike="noStrike">
                <a:solidFill>
                  <a:srgbClr val="0060AA"/>
                </a:solidFill>
                <a:latin typeface="Arial"/>
                <a:ea typeface="Arial"/>
                <a:cs typeface="Arial"/>
                <a:sym typeface="Arial"/>
              </a:endParaRPr>
            </a:p>
          </p:txBody>
        </p:sp>
        <p:sp>
          <p:nvSpPr>
            <p:cNvPr id="10096" name="Google Shape;10096;p1513"/>
            <p:cNvSpPr/>
            <p:nvPr/>
          </p:nvSpPr>
          <p:spPr>
            <a:xfrm>
              <a:off x="3239" y="3740"/>
              <a:ext cx="398"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Architecture</a:t>
              </a:r>
              <a:endParaRPr b="0" i="0" sz="1800" u="none" cap="none" strike="noStrike">
                <a:solidFill>
                  <a:srgbClr val="0060AA"/>
                </a:solidFill>
                <a:latin typeface="Arial"/>
                <a:ea typeface="Arial"/>
                <a:cs typeface="Arial"/>
                <a:sym typeface="Arial"/>
              </a:endParaRPr>
            </a:p>
          </p:txBody>
        </p:sp>
        <p:cxnSp>
          <p:nvCxnSpPr>
            <p:cNvPr id="10097" name="Google Shape;10097;p1513"/>
            <p:cNvCxnSpPr/>
            <p:nvPr/>
          </p:nvCxnSpPr>
          <p:spPr>
            <a:xfrm>
              <a:off x="3212" y="2575"/>
              <a:ext cx="1129" cy="1"/>
            </a:xfrm>
            <a:prstGeom prst="straightConnector1">
              <a:avLst/>
            </a:prstGeom>
            <a:noFill/>
            <a:ln cap="flat" cmpd="sng" w="9525">
              <a:solidFill>
                <a:srgbClr val="000000"/>
              </a:solidFill>
              <a:prstDash val="solid"/>
              <a:round/>
              <a:headEnd len="med" w="med" type="none"/>
              <a:tailEnd len="med" w="med" type="none"/>
            </a:ln>
          </p:spPr>
        </p:cxnSp>
        <p:sp>
          <p:nvSpPr>
            <p:cNvPr id="10098" name="Google Shape;10098;p1513"/>
            <p:cNvSpPr/>
            <p:nvPr/>
          </p:nvSpPr>
          <p:spPr>
            <a:xfrm>
              <a:off x="3237" y="2473"/>
              <a:ext cx="940"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Provide Traveler Information</a:t>
              </a:r>
              <a:endParaRPr b="0" i="0" sz="1800" u="none" cap="none" strike="noStrike">
                <a:solidFill>
                  <a:srgbClr val="0060AA"/>
                </a:solidFill>
                <a:latin typeface="Arial"/>
                <a:ea typeface="Arial"/>
                <a:cs typeface="Arial"/>
                <a:sym typeface="Arial"/>
              </a:endParaRPr>
            </a:p>
          </p:txBody>
        </p:sp>
        <p:cxnSp>
          <p:nvCxnSpPr>
            <p:cNvPr id="10099" name="Google Shape;10099;p1513"/>
            <p:cNvCxnSpPr/>
            <p:nvPr/>
          </p:nvCxnSpPr>
          <p:spPr>
            <a:xfrm>
              <a:off x="3212" y="2800"/>
              <a:ext cx="1129" cy="1"/>
            </a:xfrm>
            <a:prstGeom prst="straightConnector1">
              <a:avLst/>
            </a:prstGeom>
            <a:noFill/>
            <a:ln cap="flat" cmpd="sng" w="9525">
              <a:solidFill>
                <a:srgbClr val="000000"/>
              </a:solidFill>
              <a:prstDash val="solid"/>
              <a:round/>
              <a:headEnd len="med" w="med" type="none"/>
              <a:tailEnd len="med" w="med" type="none"/>
            </a:ln>
          </p:spPr>
        </p:cxnSp>
        <p:sp>
          <p:nvSpPr>
            <p:cNvPr id="10100" name="Google Shape;10100;p1513"/>
            <p:cNvSpPr/>
            <p:nvPr/>
          </p:nvSpPr>
          <p:spPr>
            <a:xfrm>
              <a:off x="3237" y="2687"/>
              <a:ext cx="96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Compile Weather Information</a:t>
              </a:r>
              <a:endParaRPr b="0" i="0" sz="1800" u="none" cap="none" strike="noStrike">
                <a:solidFill>
                  <a:srgbClr val="0060AA"/>
                </a:solidFill>
                <a:latin typeface="Arial"/>
                <a:ea typeface="Arial"/>
                <a:cs typeface="Arial"/>
                <a:sym typeface="Arial"/>
              </a:endParaRPr>
            </a:p>
          </p:txBody>
        </p:sp>
        <p:cxnSp>
          <p:nvCxnSpPr>
            <p:cNvPr id="10101" name="Google Shape;10101;p1513"/>
            <p:cNvCxnSpPr/>
            <p:nvPr/>
          </p:nvCxnSpPr>
          <p:spPr>
            <a:xfrm>
              <a:off x="3212" y="3001"/>
              <a:ext cx="1129" cy="1"/>
            </a:xfrm>
            <a:prstGeom prst="straightConnector1">
              <a:avLst/>
            </a:prstGeom>
            <a:noFill/>
            <a:ln cap="flat" cmpd="sng" w="9525">
              <a:solidFill>
                <a:srgbClr val="000000"/>
              </a:solidFill>
              <a:prstDash val="solid"/>
              <a:round/>
              <a:headEnd len="med" w="med" type="none"/>
              <a:tailEnd len="med" w="med" type="none"/>
            </a:ln>
          </p:spPr>
        </p:cxnSp>
        <p:sp>
          <p:nvSpPr>
            <p:cNvPr id="10102" name="Google Shape;10102;p1513"/>
            <p:cNvSpPr/>
            <p:nvPr/>
          </p:nvSpPr>
          <p:spPr>
            <a:xfrm>
              <a:off x="3237" y="2899"/>
              <a:ext cx="810"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Manage GIS Information</a:t>
              </a:r>
              <a:endParaRPr b="0" i="0" sz="1800" u="none" cap="none" strike="noStrike">
                <a:solidFill>
                  <a:srgbClr val="0060AA"/>
                </a:solidFill>
                <a:latin typeface="Arial"/>
                <a:ea typeface="Arial"/>
                <a:cs typeface="Arial"/>
                <a:sym typeface="Arial"/>
              </a:endParaRPr>
            </a:p>
          </p:txBody>
        </p:sp>
        <p:sp>
          <p:nvSpPr>
            <p:cNvPr id="10103" name="Google Shape;10103;p1513"/>
            <p:cNvSpPr/>
            <p:nvPr/>
          </p:nvSpPr>
          <p:spPr>
            <a:xfrm>
              <a:off x="4459" y="1370"/>
              <a:ext cx="793" cy="398"/>
            </a:xfrm>
            <a:custGeom>
              <a:rect b="b" l="l" r="r" t="t"/>
              <a:pathLst>
                <a:path extrusionOk="0" h="795" w="1588">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4" name="Google Shape;10104;p1513"/>
            <p:cNvSpPr/>
            <p:nvPr/>
          </p:nvSpPr>
          <p:spPr>
            <a:xfrm>
              <a:off x="4459" y="1370"/>
              <a:ext cx="793" cy="398"/>
            </a:xfrm>
            <a:custGeom>
              <a:rect b="b" l="l" r="r" t="t"/>
              <a:pathLst>
                <a:path extrusionOk="0" h="795" w="1588">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5" name="Google Shape;10105;p1513"/>
            <p:cNvSpPr/>
            <p:nvPr/>
          </p:nvSpPr>
          <p:spPr>
            <a:xfrm>
              <a:off x="4402" y="1314"/>
              <a:ext cx="794" cy="397"/>
            </a:xfrm>
            <a:custGeom>
              <a:rect b="b" l="l" r="r" t="t"/>
              <a:pathLst>
                <a:path extrusionOk="0" h="795" w="1587">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6" name="Google Shape;10106;p1513"/>
            <p:cNvSpPr/>
            <p:nvPr/>
          </p:nvSpPr>
          <p:spPr>
            <a:xfrm>
              <a:off x="4503" y="1421"/>
              <a:ext cx="555" cy="1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MATOC Finance</a:t>
              </a:r>
              <a:endParaRPr b="0" i="0" sz="1800" u="none" cap="none" strike="noStrike">
                <a:solidFill>
                  <a:srgbClr val="0060AA"/>
                </a:solidFill>
                <a:latin typeface="Arial"/>
                <a:ea typeface="Arial"/>
                <a:cs typeface="Arial"/>
                <a:sym typeface="Arial"/>
              </a:endParaRPr>
            </a:p>
          </p:txBody>
        </p:sp>
        <p:sp>
          <p:nvSpPr>
            <p:cNvPr id="10107" name="Google Shape;10107;p1513"/>
            <p:cNvSpPr/>
            <p:nvPr/>
          </p:nvSpPr>
          <p:spPr>
            <a:xfrm>
              <a:off x="4522" y="1512"/>
              <a:ext cx="54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&amp; Administration</a:t>
              </a:r>
              <a:endParaRPr b="0" i="0" sz="1800" u="none" cap="none" strike="noStrike">
                <a:solidFill>
                  <a:srgbClr val="0060AA"/>
                </a:solidFill>
                <a:latin typeface="Arial"/>
                <a:ea typeface="Arial"/>
                <a:cs typeface="Arial"/>
                <a:sym typeface="Arial"/>
              </a:endParaRPr>
            </a:p>
          </p:txBody>
        </p:sp>
        <p:sp>
          <p:nvSpPr>
            <p:cNvPr id="10108" name="Google Shape;10108;p1513"/>
            <p:cNvSpPr/>
            <p:nvPr/>
          </p:nvSpPr>
          <p:spPr>
            <a:xfrm>
              <a:off x="2817" y="1116"/>
              <a:ext cx="792" cy="198"/>
            </a:xfrm>
            <a:custGeom>
              <a:rect b="b" l="l" r="r" t="t"/>
              <a:pathLst>
                <a:path extrusionOk="0" h="395" w="1585">
                  <a:moveTo>
                    <a:pt x="0" y="0"/>
                  </a:moveTo>
                  <a:lnTo>
                    <a:pt x="0" y="111"/>
                  </a:lnTo>
                  <a:lnTo>
                    <a:pt x="1585" y="111"/>
                  </a:lnTo>
                  <a:lnTo>
                    <a:pt x="1585" y="395"/>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09" name="Google Shape;10109;p1513"/>
            <p:cNvSpPr/>
            <p:nvPr/>
          </p:nvSpPr>
          <p:spPr>
            <a:xfrm>
              <a:off x="2817" y="1116"/>
              <a:ext cx="1982" cy="198"/>
            </a:xfrm>
            <a:custGeom>
              <a:rect b="b" l="l" r="r" t="t"/>
              <a:pathLst>
                <a:path extrusionOk="0" h="395" w="3965">
                  <a:moveTo>
                    <a:pt x="3965" y="395"/>
                  </a:moveTo>
                  <a:lnTo>
                    <a:pt x="3965" y="111"/>
                  </a:lnTo>
                  <a:lnTo>
                    <a:pt x="0" y="111"/>
                  </a:lnTo>
                  <a:lnTo>
                    <a:pt x="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10" name="Google Shape;10110;p1513"/>
            <p:cNvSpPr/>
            <p:nvPr/>
          </p:nvSpPr>
          <p:spPr>
            <a:xfrm>
              <a:off x="2192" y="1116"/>
              <a:ext cx="625" cy="198"/>
            </a:xfrm>
            <a:custGeom>
              <a:rect b="b" l="l" r="r" t="t"/>
              <a:pathLst>
                <a:path extrusionOk="0" h="395" w="1249">
                  <a:moveTo>
                    <a:pt x="0" y="395"/>
                  </a:moveTo>
                  <a:lnTo>
                    <a:pt x="0" y="111"/>
                  </a:lnTo>
                  <a:lnTo>
                    <a:pt x="1249" y="111"/>
                  </a:lnTo>
                  <a:lnTo>
                    <a:pt x="1249"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sp>
          <p:nvSpPr>
            <p:cNvPr id="10111" name="Google Shape;10111;p1513"/>
            <p:cNvSpPr/>
            <p:nvPr/>
          </p:nvSpPr>
          <p:spPr>
            <a:xfrm>
              <a:off x="826" y="1116"/>
              <a:ext cx="1991" cy="198"/>
            </a:xfrm>
            <a:custGeom>
              <a:rect b="b" l="l" r="r" t="t"/>
              <a:pathLst>
                <a:path extrusionOk="0" h="395" w="3981">
                  <a:moveTo>
                    <a:pt x="0" y="395"/>
                  </a:moveTo>
                  <a:lnTo>
                    <a:pt x="0" y="111"/>
                  </a:lnTo>
                  <a:lnTo>
                    <a:pt x="3981" y="111"/>
                  </a:lnTo>
                  <a:lnTo>
                    <a:pt x="3981"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60AA"/>
                </a:solidFill>
                <a:latin typeface="Arial"/>
                <a:ea typeface="Arial"/>
                <a:cs typeface="Arial"/>
                <a:sym typeface="Arial"/>
              </a:endParaRPr>
            </a:p>
          </p:txBody>
        </p:sp>
        <p:cxnSp>
          <p:nvCxnSpPr>
            <p:cNvPr id="10112" name="Google Shape;10112;p1513"/>
            <p:cNvCxnSpPr/>
            <p:nvPr/>
          </p:nvCxnSpPr>
          <p:spPr>
            <a:xfrm>
              <a:off x="432" y="3896"/>
              <a:ext cx="907" cy="1"/>
            </a:xfrm>
            <a:prstGeom prst="straightConnector1">
              <a:avLst/>
            </a:prstGeom>
            <a:noFill/>
            <a:ln cap="flat" cmpd="sng" w="9525">
              <a:solidFill>
                <a:srgbClr val="000000"/>
              </a:solidFill>
              <a:prstDash val="solid"/>
              <a:round/>
              <a:headEnd len="med" w="med" type="none"/>
              <a:tailEnd len="med" w="med" type="none"/>
            </a:ln>
          </p:spPr>
        </p:cxnSp>
        <p:sp>
          <p:nvSpPr>
            <p:cNvPr id="10113" name="Google Shape;10113;p1513"/>
            <p:cNvSpPr/>
            <p:nvPr/>
          </p:nvSpPr>
          <p:spPr>
            <a:xfrm>
              <a:off x="457" y="3794"/>
              <a:ext cx="819"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Forecast Incident Effects</a:t>
              </a:r>
              <a:endParaRPr b="0" i="0" sz="1800" u="none" cap="none" strike="noStrike">
                <a:solidFill>
                  <a:srgbClr val="0060AA"/>
                </a:solidFill>
                <a:latin typeface="Arial"/>
                <a:ea typeface="Arial"/>
                <a:cs typeface="Arial"/>
                <a:sym typeface="Arial"/>
              </a:endParaRPr>
            </a:p>
          </p:txBody>
        </p:sp>
        <p:cxnSp>
          <p:nvCxnSpPr>
            <p:cNvPr id="10114" name="Google Shape;10114;p1513"/>
            <p:cNvCxnSpPr/>
            <p:nvPr/>
          </p:nvCxnSpPr>
          <p:spPr>
            <a:xfrm>
              <a:off x="432" y="4108"/>
              <a:ext cx="1420" cy="1"/>
            </a:xfrm>
            <a:prstGeom prst="straightConnector1">
              <a:avLst/>
            </a:prstGeom>
            <a:noFill/>
            <a:ln cap="flat" cmpd="sng" w="9525">
              <a:solidFill>
                <a:srgbClr val="000000"/>
              </a:solidFill>
              <a:prstDash val="solid"/>
              <a:round/>
              <a:headEnd len="med" w="med" type="none"/>
              <a:tailEnd len="med" w="med" type="none"/>
            </a:ln>
          </p:spPr>
        </p:cxnSp>
        <p:sp>
          <p:nvSpPr>
            <p:cNvPr id="10115" name="Google Shape;10115;p1513"/>
            <p:cNvSpPr/>
            <p:nvPr/>
          </p:nvSpPr>
          <p:spPr>
            <a:xfrm>
              <a:off x="457" y="3992"/>
              <a:ext cx="1332"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Examine Regional Incident Performance</a:t>
              </a:r>
              <a:endParaRPr b="0" i="0" sz="1800" u="none" cap="none" strike="noStrike">
                <a:solidFill>
                  <a:srgbClr val="0060AA"/>
                </a:solidFill>
                <a:latin typeface="Arial"/>
                <a:ea typeface="Arial"/>
                <a:cs typeface="Arial"/>
                <a:sym typeface="Arial"/>
              </a:endParaRPr>
            </a:p>
          </p:txBody>
        </p:sp>
        <p:cxnSp>
          <p:nvCxnSpPr>
            <p:cNvPr id="10116" name="Google Shape;10116;p1513"/>
            <p:cNvCxnSpPr/>
            <p:nvPr/>
          </p:nvCxnSpPr>
          <p:spPr>
            <a:xfrm>
              <a:off x="1795" y="2421"/>
              <a:ext cx="1043" cy="1"/>
            </a:xfrm>
            <a:prstGeom prst="straightConnector1">
              <a:avLst/>
            </a:prstGeom>
            <a:noFill/>
            <a:ln cap="flat" cmpd="sng" w="9525">
              <a:solidFill>
                <a:srgbClr val="000000"/>
              </a:solidFill>
              <a:prstDash val="solid"/>
              <a:round/>
              <a:headEnd len="med" w="med" type="none"/>
              <a:tailEnd len="med" w="med" type="none"/>
            </a:ln>
          </p:spPr>
        </p:cxnSp>
        <p:sp>
          <p:nvSpPr>
            <p:cNvPr id="10117" name="Google Shape;10117;p1513"/>
            <p:cNvSpPr/>
            <p:nvPr/>
          </p:nvSpPr>
          <p:spPr>
            <a:xfrm>
              <a:off x="1820" y="2303"/>
              <a:ext cx="906" cy="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1000"/>
                <a:buFont typeface="Arial"/>
                <a:buNone/>
              </a:pPr>
              <a:r>
                <a:rPr b="0" i="0" lang="en-US" sz="1000" u="none" cap="none" strike="noStrike">
                  <a:solidFill>
                    <a:srgbClr val="0000FF"/>
                  </a:solidFill>
                  <a:latin typeface="Arial"/>
                  <a:ea typeface="Arial"/>
                  <a:cs typeface="Arial"/>
                  <a:sym typeface="Arial"/>
                </a:rPr>
                <a:t>Monitor Secondary Impacts</a:t>
              </a:r>
              <a:endParaRPr b="0" i="0" sz="1800" u="none" cap="none" strike="noStrike">
                <a:solidFill>
                  <a:srgbClr val="0060AA"/>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